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DEF9147-E5E4-4451-AB50-CEB0C9D2FF6B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31948D5-2476-42F8-8AF2-9BD2717A54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F9147-E5E4-4451-AB50-CEB0C9D2FF6B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48D5-2476-42F8-8AF2-9BD2717A54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F9147-E5E4-4451-AB50-CEB0C9D2FF6B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48D5-2476-42F8-8AF2-9BD2717A54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F9147-E5E4-4451-AB50-CEB0C9D2FF6B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48D5-2476-42F8-8AF2-9BD2717A54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F9147-E5E4-4451-AB50-CEB0C9D2FF6B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48D5-2476-42F8-8AF2-9BD2717A54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F9147-E5E4-4451-AB50-CEB0C9D2FF6B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48D5-2476-42F8-8AF2-9BD2717A54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EF9147-E5E4-4451-AB50-CEB0C9D2FF6B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1948D5-2476-42F8-8AF2-9BD2717A545B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DEF9147-E5E4-4451-AB50-CEB0C9D2FF6B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31948D5-2476-42F8-8AF2-9BD2717A54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F9147-E5E4-4451-AB50-CEB0C9D2FF6B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48D5-2476-42F8-8AF2-9BD2717A54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F9147-E5E4-4451-AB50-CEB0C9D2FF6B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48D5-2476-42F8-8AF2-9BD2717A54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F9147-E5E4-4451-AB50-CEB0C9D2FF6B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48D5-2476-42F8-8AF2-9BD2717A54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DEF9147-E5E4-4451-AB50-CEB0C9D2FF6B}" type="datetimeFigureOut">
              <a:rPr lang="ru-RU" smtClean="0"/>
              <a:t>28.12.2012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31948D5-2476-42F8-8AF2-9BD2717A545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188" y="692150"/>
            <a:ext cx="7851775" cy="2881313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dirty="0" smtClean="0"/>
              <a:t>Розв'язування задач за темою «Взаємне розміщення прямих на площині»  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>                                                </a:t>
            </a:r>
            <a:endParaRPr lang="ru-RU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27088" y="3716338"/>
            <a:ext cx="7851775" cy="2881312"/>
          </a:xfrm>
          <a:prstGeom prst="rect">
            <a:avLst/>
          </a:prstGeom>
        </p:spPr>
        <p:txBody>
          <a:bodyPr lIns="45720" rIns="45720" anchor="b">
            <a:normAutofit fontScale="975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uk-UA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Підготувала: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uk-UA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вчитель математики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uk-UA" b="1" dirty="0" err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Нижньокоропецької</a:t>
            </a:r>
            <a:r>
              <a:rPr lang="uk-UA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uk-UA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ЗОШ І – ІІ ступенів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uk-UA" b="1" dirty="0" err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Котлярчук</a:t>
            </a:r>
            <a:r>
              <a:rPr lang="uk-UA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 Н. І. </a:t>
            </a:r>
            <a:r>
              <a:rPr lang="uk-UA" sz="4000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uk-UA" sz="4000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uk-UA" sz="4000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               </a:t>
            </a:r>
            <a:endParaRPr lang="ru-RU" sz="4000" b="1" dirty="0">
              <a:solidFill>
                <a:schemeClr val="accent3">
                  <a:lumMod val="75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1403350" y="1052513"/>
            <a:ext cx="648176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403350" y="1052513"/>
            <a:ext cx="1728788" cy="18002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979613" y="2852738"/>
            <a:ext cx="1152525" cy="237648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979613" y="5229225"/>
            <a:ext cx="59055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8" name="TextBox 13"/>
          <p:cNvSpPr txBox="1">
            <a:spLocks noChangeArrowheads="1"/>
          </p:cNvSpPr>
          <p:nvPr/>
        </p:nvSpPr>
        <p:spPr bwMode="auto">
          <a:xfrm>
            <a:off x="7513638" y="622300"/>
            <a:ext cx="407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А</a:t>
            </a:r>
            <a:endParaRPr lang="ru-RU" sz="2400" b="1"/>
          </a:p>
        </p:txBody>
      </p:sp>
      <p:sp>
        <p:nvSpPr>
          <p:cNvPr id="18439" name="TextBox 14"/>
          <p:cNvSpPr txBox="1">
            <a:spLocks noChangeArrowheads="1"/>
          </p:cNvSpPr>
          <p:nvPr/>
        </p:nvSpPr>
        <p:spPr bwMode="auto">
          <a:xfrm>
            <a:off x="1362075" y="536575"/>
            <a:ext cx="407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В</a:t>
            </a:r>
            <a:endParaRPr lang="ru-RU" sz="2400" b="1"/>
          </a:p>
        </p:txBody>
      </p:sp>
      <p:sp>
        <p:nvSpPr>
          <p:cNvPr id="18440" name="TextBox 15"/>
          <p:cNvSpPr txBox="1">
            <a:spLocks noChangeArrowheads="1"/>
          </p:cNvSpPr>
          <p:nvPr/>
        </p:nvSpPr>
        <p:spPr bwMode="auto">
          <a:xfrm>
            <a:off x="3203575" y="2622550"/>
            <a:ext cx="373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К</a:t>
            </a:r>
            <a:endParaRPr lang="ru-RU" sz="2400" b="1"/>
          </a:p>
        </p:txBody>
      </p:sp>
      <p:sp>
        <p:nvSpPr>
          <p:cNvPr id="18441" name="TextBox 16"/>
          <p:cNvSpPr txBox="1">
            <a:spLocks noChangeArrowheads="1"/>
          </p:cNvSpPr>
          <p:nvPr/>
        </p:nvSpPr>
        <p:spPr bwMode="auto">
          <a:xfrm>
            <a:off x="1860550" y="5373688"/>
            <a:ext cx="4079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D</a:t>
            </a:r>
            <a:endParaRPr lang="ru-RU" sz="2400" b="1"/>
          </a:p>
        </p:txBody>
      </p:sp>
      <p:sp>
        <p:nvSpPr>
          <p:cNvPr id="18442" name="TextBox 17"/>
          <p:cNvSpPr txBox="1">
            <a:spLocks noChangeArrowheads="1"/>
          </p:cNvSpPr>
          <p:nvPr/>
        </p:nvSpPr>
        <p:spPr bwMode="auto">
          <a:xfrm>
            <a:off x="7477125" y="5373688"/>
            <a:ext cx="4079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400" b="1"/>
              <a:t>С</a:t>
            </a:r>
            <a:endParaRPr lang="ru-RU" sz="2400" b="1"/>
          </a:p>
        </p:txBody>
      </p:sp>
      <p:sp>
        <p:nvSpPr>
          <p:cNvPr id="18443" name="TextBox 18"/>
          <p:cNvSpPr txBox="1">
            <a:spLocks noChangeArrowheads="1"/>
          </p:cNvSpPr>
          <p:nvPr/>
        </p:nvSpPr>
        <p:spPr bwMode="auto">
          <a:xfrm>
            <a:off x="2147888" y="1236663"/>
            <a:ext cx="650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40°</a:t>
            </a:r>
            <a:endParaRPr lang="ru-RU" sz="2400" b="1"/>
          </a:p>
        </p:txBody>
      </p:sp>
      <p:sp>
        <p:nvSpPr>
          <p:cNvPr id="18444" name="TextBox 19"/>
          <p:cNvSpPr txBox="1">
            <a:spLocks noChangeArrowheads="1"/>
          </p:cNvSpPr>
          <p:nvPr/>
        </p:nvSpPr>
        <p:spPr bwMode="auto">
          <a:xfrm>
            <a:off x="2411413" y="4581525"/>
            <a:ext cx="650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70°</a:t>
            </a:r>
            <a:endParaRPr lang="ru-RU" sz="2400" b="1"/>
          </a:p>
        </p:txBody>
      </p:sp>
      <p:sp>
        <p:nvSpPr>
          <p:cNvPr id="18445" name="TextBox 20"/>
          <p:cNvSpPr txBox="1">
            <a:spLocks noChangeArrowheads="1"/>
          </p:cNvSpPr>
          <p:nvPr/>
        </p:nvSpPr>
        <p:spPr bwMode="auto">
          <a:xfrm>
            <a:off x="2428875" y="2708275"/>
            <a:ext cx="479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x°</a:t>
            </a:r>
            <a:endParaRPr lang="ru-RU" sz="2400" b="1"/>
          </a:p>
        </p:txBody>
      </p:sp>
      <p:sp>
        <p:nvSpPr>
          <p:cNvPr id="18446" name="TextBox 21"/>
          <p:cNvSpPr txBox="1">
            <a:spLocks noChangeArrowheads="1"/>
          </p:cNvSpPr>
          <p:nvPr/>
        </p:nvSpPr>
        <p:spPr bwMode="auto">
          <a:xfrm>
            <a:off x="3065463" y="571500"/>
            <a:ext cx="38830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/>
              <a:t>Задача № 11, сторінка 47</a:t>
            </a: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39750" y="404813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800">
                <a:solidFill>
                  <a:schemeClr val="tx2"/>
                </a:solidFill>
              </a:rPr>
              <a:t>Перевір себе:</a:t>
            </a:r>
            <a:endParaRPr lang="ru-RU" sz="2800">
              <a:solidFill>
                <a:schemeClr val="tx2"/>
              </a:solidFill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611188" y="1125538"/>
            <a:ext cx="7632700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/>
              <a:t>1</a:t>
            </a:r>
            <a:r>
              <a:rPr lang="uk-UA" sz="2000"/>
              <a:t>. Яким (гострим, тупим чи прямим) є кут, суміжний із кутом 30 градусів?</a:t>
            </a:r>
          </a:p>
          <a:p>
            <a:pPr>
              <a:spcBef>
                <a:spcPct val="50000"/>
              </a:spcBef>
            </a:pPr>
            <a:r>
              <a:rPr lang="uk-UA" sz="2000"/>
              <a:t>2. Скільки пар суміжних кутів утвориться при перетині двох прямих?</a:t>
            </a:r>
          </a:p>
          <a:p>
            <a:pPr>
              <a:spcBef>
                <a:spcPct val="50000"/>
              </a:spcBef>
            </a:pPr>
            <a:r>
              <a:rPr lang="uk-UA" sz="2000"/>
              <a:t>3. Чому дорівнює кут між бісектрисами двох вертикальних кутів?</a:t>
            </a:r>
          </a:p>
          <a:p>
            <a:pPr>
              <a:spcBef>
                <a:spcPct val="50000"/>
              </a:spcBef>
            </a:pPr>
            <a:r>
              <a:rPr lang="uk-UA" sz="2000"/>
              <a:t>4. Знайдіть кут, суміжний із кутом, що утворюють стрілки годинника, які показують третю годину.</a:t>
            </a:r>
          </a:p>
          <a:p>
            <a:pPr>
              <a:spcBef>
                <a:spcPct val="50000"/>
              </a:spcBef>
            </a:pPr>
            <a:r>
              <a:rPr lang="uk-UA" sz="2000"/>
              <a:t>5. Чому дорівнює кут між бісектрисами двох суміжних кутів?</a:t>
            </a:r>
          </a:p>
          <a:p>
            <a:pPr>
              <a:spcBef>
                <a:spcPct val="50000"/>
              </a:spcBef>
            </a:pPr>
            <a:r>
              <a:rPr lang="uk-UA" sz="2000"/>
              <a:t>6. Чи можуть вертикальні кути дорівнювати 21 і 39 градусів?</a:t>
            </a:r>
            <a:endParaRPr lang="ru-RU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44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44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44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500063"/>
            <a:ext cx="8183563" cy="5399087"/>
          </a:xfrm>
        </p:spPr>
        <p:txBody>
          <a:bodyPr>
            <a:normAutofit/>
          </a:bodyPr>
          <a:lstStyle/>
          <a:p>
            <a:pPr marL="265176" indent="-265176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5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5176" indent="-265176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5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5176" indent="-265176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5400" dirty="0" smtClean="0">
                <a:solidFill>
                  <a:schemeClr val="accent5">
                    <a:lumMod val="75000"/>
                  </a:schemeClr>
                </a:solidFill>
              </a:rPr>
              <a:t>            </a:t>
            </a:r>
          </a:p>
          <a:p>
            <a:pPr marL="265176" indent="-265176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uk-UA" sz="54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0483" name="Прямоугольник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8" y="2120900"/>
            <a:ext cx="10083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pPr algn="ctr" eaLnBrk="1" hangingPunct="1"/>
            <a:r>
              <a:rPr lang="uk-UA" smtClean="0"/>
              <a:t>Мета  уроку</a:t>
            </a:r>
            <a:endParaRPr lang="ru-RU" smtClean="0"/>
          </a:p>
        </p:txBody>
      </p:sp>
      <p:pic>
        <p:nvPicPr>
          <p:cNvPr id="10243" name="Содержимое 16"/>
          <p:cNvPicPr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650" y="1773238"/>
            <a:ext cx="7862888" cy="4797425"/>
          </a:xfr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382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600" dirty="0" smtClean="0">
                <a:solidFill>
                  <a:schemeClr val="tx1"/>
                </a:solidFill>
                <a:latin typeface="+mn-lt"/>
              </a:rPr>
              <a:t>Якими є прямі, зображені на малюнку?</a:t>
            </a:r>
            <a:endParaRPr lang="ru-RU" sz="3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                 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c</a:t>
            </a:r>
            <a:endParaRPr lang="uk-UA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d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a  b  c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x                          n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y                                   m</a:t>
            </a:r>
            <a:endParaRPr lang="uk-UA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uk-UA" smtClean="0"/>
          </a:p>
          <a:p>
            <a:pPr eaLnBrk="1" hangingPunct="1">
              <a:buFont typeface="Wingdings 2" pitchFamily="18" charset="2"/>
              <a:buNone/>
            </a:pPr>
            <a:endParaRPr lang="uk-UA" smtClean="0"/>
          </a:p>
          <a:p>
            <a:pPr eaLnBrk="1" hangingPunct="1">
              <a:buFont typeface="Wingdings 2" pitchFamily="18" charset="2"/>
              <a:buNone/>
            </a:pPr>
            <a:endParaRPr lang="uk-UA" smtClean="0"/>
          </a:p>
          <a:p>
            <a:pPr eaLnBrk="1" hangingPunct="1">
              <a:buFont typeface="Wingdings 2" pitchFamily="18" charset="2"/>
              <a:buNone/>
            </a:pPr>
            <a:endParaRPr lang="uk-UA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821531" y="2035969"/>
            <a:ext cx="1571625" cy="15001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0800000" flipV="1">
            <a:off x="1357313" y="2428875"/>
            <a:ext cx="2071687" cy="114300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929313" y="2143125"/>
            <a:ext cx="2214562" cy="10001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643563" y="2571750"/>
            <a:ext cx="2500312" cy="10715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5930107" y="5071269"/>
            <a:ext cx="2286000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6251575" y="5035550"/>
            <a:ext cx="235743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5573712" y="5072063"/>
            <a:ext cx="2284413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6200000" flipH="1">
            <a:off x="2786063" y="4857750"/>
            <a:ext cx="2071688" cy="714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857500" y="4714875"/>
            <a:ext cx="207168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10800000" flipV="1">
            <a:off x="571500" y="4143375"/>
            <a:ext cx="1643063" cy="15716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10800000">
            <a:off x="571500" y="4643438"/>
            <a:ext cx="1643063" cy="50006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785813"/>
            <a:ext cx="8229600" cy="1423987"/>
          </a:xfrm>
        </p:spPr>
        <p:txBody>
          <a:bodyPr/>
          <a:lstStyle/>
          <a:p>
            <a:pPr algn="ctr" eaLnBrk="1" hangingPunct="1"/>
            <a:r>
              <a:rPr lang="uk-UA" sz="3000" smtClean="0"/>
              <a:t>Продовжити речення:</a:t>
            </a:r>
            <a:br>
              <a:rPr lang="uk-UA" sz="3000" smtClean="0"/>
            </a:br>
            <a:r>
              <a:rPr lang="uk-UA" sz="2500" i="1" smtClean="0">
                <a:latin typeface="Arial Narrow" pitchFamily="34" charset="0"/>
              </a:rPr>
              <a:t>при перетині двох  прямих січною утворилися кути</a:t>
            </a:r>
            <a:endParaRPr lang="ru-RU" sz="2500" i="1" smtClean="0"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2000250"/>
            <a:ext cx="8401050" cy="436245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с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a          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a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sz="16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uk-UA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</a:t>
            </a:r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uk-UA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                                                                                               </a:t>
            </a:r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uk-UA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внутрішні односторонні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2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200" b="1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uk-UA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внутрішні різносторонні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uk-UA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а                </a:t>
            </a:r>
            <a:endParaRPr lang="en-US" sz="16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uk-UA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uk-UA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b                              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b="1" i="1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uk-UA" sz="3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en-US" sz="3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endParaRPr lang="ru-RU" sz="30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785813" y="2286000"/>
            <a:ext cx="2500312" cy="3571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714375" y="3286125"/>
            <a:ext cx="264318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1071563" y="2286000"/>
            <a:ext cx="1571625" cy="10001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5072063" y="2428875"/>
            <a:ext cx="2714625" cy="2143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072063" y="3214688"/>
            <a:ext cx="2714625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5822157" y="2250281"/>
            <a:ext cx="1500188" cy="10001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500313" y="4500563"/>
            <a:ext cx="2428875" cy="2159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500313" y="5214938"/>
            <a:ext cx="2500312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2857500" y="4286250"/>
            <a:ext cx="1571625" cy="10001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Дуга 19"/>
          <p:cNvSpPr/>
          <p:nvPr/>
        </p:nvSpPr>
        <p:spPr>
          <a:xfrm rot="14716823">
            <a:off x="6005513" y="2947988"/>
            <a:ext cx="517525" cy="498475"/>
          </a:xfrm>
          <a:prstGeom prst="arc">
            <a:avLst>
              <a:gd name="adj1" fmla="val 17616482"/>
              <a:gd name="adj2" fmla="val 3522418"/>
            </a:avLst>
          </a:prstGeom>
          <a:solidFill>
            <a:srgbClr val="854D47">
              <a:alpha val="41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cxnSp>
        <p:nvCxnSpPr>
          <p:cNvPr id="31" name="Прямая соединительная линия 30"/>
          <p:cNvCxnSpPr>
            <a:stCxn id="20" idx="1"/>
            <a:endCxn id="20" idx="0"/>
          </p:cNvCxnSpPr>
          <p:nvPr/>
        </p:nvCxnSpPr>
        <p:spPr>
          <a:xfrm rot="5400000">
            <a:off x="6136481" y="3074194"/>
            <a:ext cx="4763" cy="25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20" idx="2"/>
            <a:endCxn id="20" idx="1"/>
          </p:cNvCxnSpPr>
          <p:nvPr/>
        </p:nvCxnSpPr>
        <p:spPr>
          <a:xfrm flipH="1">
            <a:off x="6264275" y="2989263"/>
            <a:ext cx="139700" cy="207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Дуга 85"/>
          <p:cNvSpPr/>
          <p:nvPr/>
        </p:nvSpPr>
        <p:spPr>
          <a:xfrm rot="3972459">
            <a:off x="6470650" y="2259013"/>
            <a:ext cx="544513" cy="496887"/>
          </a:xfrm>
          <a:prstGeom prst="arc">
            <a:avLst>
              <a:gd name="adj1" fmla="val 17197021"/>
              <a:gd name="adj2" fmla="val 3382539"/>
            </a:avLst>
          </a:prstGeom>
          <a:solidFill>
            <a:srgbClr val="854D47">
              <a:alpha val="41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87" name="Дуга 86"/>
          <p:cNvSpPr/>
          <p:nvPr/>
        </p:nvSpPr>
        <p:spPr>
          <a:xfrm rot="14716823">
            <a:off x="1246982" y="3029744"/>
            <a:ext cx="603250" cy="573087"/>
          </a:xfrm>
          <a:prstGeom prst="arc">
            <a:avLst>
              <a:gd name="adj1" fmla="val 17706370"/>
              <a:gd name="adj2" fmla="val 3530158"/>
            </a:avLst>
          </a:prstGeom>
          <a:solidFill>
            <a:srgbClr val="FF0000">
              <a:alpha val="41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88" name="Дуга 87"/>
          <p:cNvSpPr/>
          <p:nvPr/>
        </p:nvSpPr>
        <p:spPr>
          <a:xfrm rot="9119157">
            <a:off x="1744663" y="2143125"/>
            <a:ext cx="684212" cy="600075"/>
          </a:xfrm>
          <a:prstGeom prst="arc">
            <a:avLst>
              <a:gd name="adj1" fmla="val 19830282"/>
              <a:gd name="adj2" fmla="val 1035129"/>
            </a:avLst>
          </a:prstGeom>
          <a:solidFill>
            <a:srgbClr val="FF0000">
              <a:alpha val="41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94" name="Дуга 93"/>
          <p:cNvSpPr/>
          <p:nvPr/>
        </p:nvSpPr>
        <p:spPr>
          <a:xfrm rot="14339132">
            <a:off x="3162300" y="4941888"/>
            <a:ext cx="361950" cy="584200"/>
          </a:xfrm>
          <a:prstGeom prst="arc">
            <a:avLst>
              <a:gd name="adj1" fmla="val 18576176"/>
              <a:gd name="adj2" fmla="val 3934932"/>
            </a:avLst>
          </a:prstGeom>
          <a:solidFill>
            <a:srgbClr val="00B0F0">
              <a:alpha val="41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95" name="Дуга 94"/>
          <p:cNvSpPr/>
          <p:nvPr/>
        </p:nvSpPr>
        <p:spPr>
          <a:xfrm rot="15149013">
            <a:off x="3598070" y="4339431"/>
            <a:ext cx="354012" cy="536575"/>
          </a:xfrm>
          <a:prstGeom prst="arc">
            <a:avLst>
              <a:gd name="adj1" fmla="val 17550444"/>
              <a:gd name="adj2" fmla="val 2494331"/>
            </a:avLst>
          </a:prstGeom>
          <a:solidFill>
            <a:srgbClr val="00B0F0">
              <a:alpha val="41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96" name="Прямоугольник 95"/>
          <p:cNvSpPr/>
          <p:nvPr/>
        </p:nvSpPr>
        <p:spPr>
          <a:xfrm>
            <a:off x="2143125" y="2286000"/>
            <a:ext cx="285750" cy="2143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pPr eaLnBrk="1" hangingPunct="1"/>
            <a:r>
              <a:rPr lang="uk-UA" smtClean="0">
                <a:solidFill>
                  <a:srgbClr val="CC1A51"/>
                </a:solidFill>
              </a:rPr>
              <a:t>Ознаки паралельності прямих</a:t>
            </a:r>
            <a:endParaRPr lang="ru-RU" smtClean="0">
              <a:solidFill>
                <a:srgbClr val="CC1A51"/>
              </a:solidFill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716463"/>
          </a:xfrm>
        </p:spPr>
        <p:txBody>
          <a:bodyPr>
            <a:normAutofit fontScale="925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dirty="0" smtClean="0"/>
              <a:t>1. </a:t>
            </a:r>
            <a:r>
              <a:rPr lang="uk-UA" sz="3200" dirty="0" smtClean="0"/>
              <a:t>Якщо при перетині двох прямих січною відповідні кути рівні, то прямі паралельні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uk-UA" sz="3200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sz="3200" dirty="0" smtClean="0"/>
              <a:t>2. Якщо при перетині двох прямих січною внутрішні різносторонні кути рівні, то прямі паралельні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uk-UA" sz="3200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sz="3200" dirty="0" smtClean="0"/>
              <a:t>3. Якщо при перетині двох прямих січною сума внутрішніх односторонніх кутів дорівнює 180</a:t>
            </a:r>
            <a:r>
              <a:rPr lang="uk-UA" sz="3200" dirty="0" smtClean="0">
                <a:sym typeface="Symbol" pitchFamily="18" charset="2"/>
              </a:rPr>
              <a:t>,  </a:t>
            </a:r>
            <a:r>
              <a:rPr lang="uk-UA" sz="3200" dirty="0" smtClean="0"/>
              <a:t> то прямі паралельні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uk-UA" sz="3200" dirty="0" smtClean="0"/>
              <a:t> </a:t>
            </a:r>
            <a:endParaRPr lang="ru-RU" sz="32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285750" y="704850"/>
            <a:ext cx="8401050" cy="795338"/>
          </a:xfrm>
        </p:spPr>
        <p:txBody>
          <a:bodyPr/>
          <a:lstStyle/>
          <a:p>
            <a:pPr algn="ctr" eaLnBrk="1" hangingPunct="1"/>
            <a:r>
              <a:rPr lang="uk-UA" smtClean="0"/>
              <a:t>Тест-контроль теоретичних знань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1475"/>
            <a:ext cx="8229600" cy="500221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dirty="0" smtClean="0"/>
              <a:t>                                                                          </a:t>
            </a:r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uk-UA" dirty="0" smtClean="0">
                <a:solidFill>
                  <a:srgbClr val="C00000"/>
                </a:solidFill>
              </a:rPr>
              <a:t>1    </a:t>
            </a:r>
            <a:r>
              <a:rPr lang="uk-UA" dirty="0" smtClean="0">
                <a:solidFill>
                  <a:srgbClr val="C00000"/>
                </a:solidFill>
              </a:rPr>
              <a:t>6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dirty="0" smtClean="0">
                <a:solidFill>
                  <a:srgbClr val="C00000"/>
                </a:solidFill>
              </a:rPr>
              <a:t>                                                                       </a:t>
            </a:r>
            <a:r>
              <a:rPr lang="uk-UA" dirty="0" smtClean="0">
                <a:solidFill>
                  <a:srgbClr val="C00000"/>
                </a:solidFill>
              </a:rPr>
              <a:t>     </a:t>
            </a:r>
            <a:r>
              <a:rPr lang="uk-UA" dirty="0" smtClean="0">
                <a:solidFill>
                  <a:srgbClr val="C00000"/>
                </a:solidFill>
              </a:rPr>
              <a:t>8    3        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/>
              <a:t>Виберіть вірні твердження:                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C00000"/>
                </a:solidFill>
              </a:rPr>
              <a:t>5    7</a:t>
            </a:r>
            <a:r>
              <a:rPr lang="uk-UA" dirty="0" smtClean="0"/>
              <a:t>                  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dirty="0" smtClean="0"/>
              <a:t>а)</a:t>
            </a:r>
            <a:r>
              <a:rPr lang="uk-UA" dirty="0" smtClean="0">
                <a:sym typeface="Symbol"/>
              </a:rPr>
              <a:t>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uk-UA" dirty="0" smtClean="0">
                <a:sym typeface="Symbol"/>
              </a:rPr>
              <a:t> і 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uk-UA" dirty="0" smtClean="0">
                <a:sym typeface="Symbol"/>
              </a:rPr>
              <a:t> – вертикальні;		        </a:t>
            </a:r>
            <a:r>
              <a:rPr lang="uk-UA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uk-UA" dirty="0" smtClean="0">
                <a:sym typeface="Symbol"/>
              </a:rPr>
              <a:t>    </a:t>
            </a:r>
            <a:r>
              <a:rPr lang="uk-UA" dirty="0" smtClean="0">
                <a:solidFill>
                  <a:srgbClr val="C00000"/>
                </a:solidFill>
                <a:sym typeface="Symbol"/>
              </a:rPr>
              <a:t>4</a:t>
            </a:r>
            <a:r>
              <a:rPr lang="uk-UA" dirty="0" smtClean="0">
                <a:sym typeface="Symbol"/>
              </a:rPr>
              <a:t>                                  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uk-UA" sz="2400" b="1" dirty="0" smtClean="0">
                <a:sym typeface="Symbol"/>
              </a:rPr>
              <a:t>    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dirty="0" smtClean="0"/>
              <a:t>б)</a:t>
            </a:r>
            <a:r>
              <a:rPr lang="uk-UA" dirty="0" smtClean="0">
                <a:sym typeface="Symbol"/>
              </a:rPr>
              <a:t> 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/>
              </a:rPr>
              <a:t>5</a:t>
            </a:r>
            <a:r>
              <a:rPr lang="uk-UA" dirty="0" smtClean="0">
                <a:sym typeface="Symbol"/>
              </a:rPr>
              <a:t> і 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uk-UA" dirty="0" smtClean="0">
                <a:sym typeface="Symbol"/>
              </a:rPr>
              <a:t> – внутрішні односторонні;         </a:t>
            </a:r>
            <a:r>
              <a:rPr lang="uk-UA" b="1" dirty="0" smtClean="0">
                <a:sym typeface="Symbol"/>
              </a:rPr>
              <a:t>    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dirty="0" smtClean="0"/>
              <a:t>в)</a:t>
            </a:r>
            <a:r>
              <a:rPr lang="uk-UA" dirty="0" smtClean="0">
                <a:sym typeface="Symbol"/>
              </a:rPr>
              <a:t> 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/>
              </a:rPr>
              <a:t>7</a:t>
            </a:r>
            <a:r>
              <a:rPr lang="uk-UA" dirty="0" smtClean="0">
                <a:sym typeface="Symbol"/>
              </a:rPr>
              <a:t> і 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/>
              </a:rPr>
              <a:t>6</a:t>
            </a:r>
            <a:r>
              <a:rPr lang="uk-UA" dirty="0" smtClean="0">
                <a:sym typeface="Symbol"/>
              </a:rPr>
              <a:t> – відповідні;                              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   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dirty="0" smtClean="0"/>
              <a:t>г)</a:t>
            </a:r>
            <a:r>
              <a:rPr lang="uk-UA" dirty="0" smtClean="0">
                <a:sym typeface="Symbol"/>
              </a:rPr>
              <a:t> 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uk-UA" dirty="0" smtClean="0">
                <a:sym typeface="Symbol"/>
              </a:rPr>
              <a:t> і 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/>
              </a:rPr>
              <a:t>4</a:t>
            </a:r>
            <a:r>
              <a:rPr lang="uk-UA" dirty="0" smtClean="0">
                <a:sym typeface="Symbol"/>
              </a:rPr>
              <a:t> – суміжні;                                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uk-UA" sz="2400" b="1" dirty="0" smtClean="0">
                <a:sym typeface="Symbol"/>
              </a:rPr>
              <a:t>   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dirty="0" smtClean="0"/>
              <a:t>д)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uk-UA" dirty="0" smtClean="0">
                <a:sym typeface="Symbol"/>
              </a:rPr>
              <a:t>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uk-UA" dirty="0" smtClean="0">
                <a:sym typeface="Symbol"/>
              </a:rPr>
              <a:t> і 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/>
              </a:rPr>
              <a:t>7</a:t>
            </a:r>
            <a:r>
              <a:rPr lang="uk-UA" dirty="0" smtClean="0">
                <a:sym typeface="Symbol"/>
              </a:rPr>
              <a:t> – внутрішні односторонні;</a:t>
            </a:r>
            <a:endParaRPr lang="uk-UA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dirty="0" smtClean="0"/>
              <a:t>е)</a:t>
            </a:r>
            <a:r>
              <a:rPr lang="uk-UA" dirty="0" smtClean="0">
                <a:sym typeface="Symbol"/>
              </a:rPr>
              <a:t> 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/>
              </a:rPr>
              <a:t>7</a:t>
            </a:r>
            <a:r>
              <a:rPr lang="uk-UA" dirty="0" smtClean="0">
                <a:sym typeface="Symbol"/>
              </a:rPr>
              <a:t> і 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uk-UA" dirty="0" smtClean="0">
                <a:sym typeface="Symbol"/>
              </a:rPr>
              <a:t> – внутрішні різносторонні;</a:t>
            </a:r>
            <a:endParaRPr lang="uk-UA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dirty="0" smtClean="0"/>
              <a:t>ж)</a:t>
            </a:r>
            <a:r>
              <a:rPr lang="uk-UA" dirty="0" smtClean="0">
                <a:sym typeface="Symbol"/>
              </a:rPr>
              <a:t>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/>
              </a:rPr>
              <a:t>5</a:t>
            </a:r>
            <a:r>
              <a:rPr lang="uk-UA" dirty="0" smtClean="0">
                <a:sym typeface="Symbol"/>
              </a:rPr>
              <a:t> і 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uk-UA" dirty="0" smtClean="0">
                <a:sym typeface="Symbol"/>
              </a:rPr>
              <a:t> – внутрішні різносторонні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6072188" y="2071688"/>
            <a:ext cx="2786062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6143625" y="3000375"/>
            <a:ext cx="264318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6036468" y="2250282"/>
            <a:ext cx="2500313" cy="8572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autoRev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autoRev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autoRev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autoRev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autoRev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autoRev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928688"/>
            <a:ext cx="8229600" cy="107156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smtClean="0"/>
              <a:t>Чи паралельні прямі </a:t>
            </a:r>
            <a:r>
              <a:rPr lang="uk-UA" i="1" smtClean="0"/>
              <a:t>а</a:t>
            </a:r>
            <a:r>
              <a:rPr lang="uk-UA" smtClean="0"/>
              <a:t> і </a:t>
            </a:r>
            <a:r>
              <a:rPr lang="uk-UA" i="1" smtClean="0"/>
              <a:t>с</a:t>
            </a:r>
            <a:r>
              <a:rPr lang="uk-UA" smtClean="0"/>
              <a:t> ?</a:t>
            </a:r>
            <a:br>
              <a:rPr lang="uk-UA" smtClean="0"/>
            </a:br>
            <a:endParaRPr lang="ru-RU" smtClean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Georgia" pitchFamily="18" charset="0"/>
              <a:buNone/>
            </a:pPr>
            <a:endParaRPr lang="uk-UA" sz="4000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3000" smtClean="0"/>
              <a:t>                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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3000" b="1" i="1" smtClean="0">
                <a:latin typeface="Times New Roman" pitchFamily="18" charset="0"/>
                <a:cs typeface="Times New Roman" pitchFamily="18" charset="0"/>
              </a:rPr>
              <a:t>     с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3000" smtClean="0"/>
              <a:t>                                         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</a:rPr>
              <a:t>153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</a:t>
            </a:r>
            <a:endParaRPr lang="uk-UA" sz="30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uk-UA" sz="3000" smtClean="0"/>
              <a:t>     </a:t>
            </a:r>
            <a:r>
              <a:rPr lang="uk-UA" sz="3000" i="1" smtClean="0"/>
              <a:t> </a:t>
            </a:r>
            <a:r>
              <a:rPr lang="uk-UA" sz="3000" b="1" i="1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3000" b="1" i="1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928688" y="3500438"/>
            <a:ext cx="4929187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785813" y="4429125"/>
            <a:ext cx="4929187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V="1">
            <a:off x="1643063" y="2928938"/>
            <a:ext cx="3500437" cy="23574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 rot="18296605">
            <a:off x="2755900" y="3216275"/>
            <a:ext cx="442913" cy="506413"/>
          </a:xfrm>
          <a:prstGeom prst="arc">
            <a:avLst>
              <a:gd name="adj1" fmla="val 13878615"/>
              <a:gd name="adj2" fmla="val 17461850"/>
            </a:avLst>
          </a:prstGeom>
        </p:spPr>
        <p:style>
          <a:lnRef idx="3">
            <a:schemeClr val="accent1"/>
          </a:lnRef>
          <a:fillRef idx="1002">
            <a:schemeClr val="l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 w="28575">
                <a:solidFill>
                  <a:schemeClr val="tx1"/>
                </a:solidFill>
              </a:ln>
            </a:endParaRPr>
          </a:p>
        </p:txBody>
      </p:sp>
      <p:grpSp>
        <p:nvGrpSpPr>
          <p:cNvPr id="2" name="Дуга 17"/>
          <p:cNvGrpSpPr>
            <a:grpSpLocks/>
          </p:cNvGrpSpPr>
          <p:nvPr/>
        </p:nvGrpSpPr>
        <p:grpSpPr bwMode="auto">
          <a:xfrm>
            <a:off x="3376613" y="4029075"/>
            <a:ext cx="682625" cy="500063"/>
            <a:chOff x="2127" y="2538"/>
            <a:chExt cx="430" cy="315"/>
          </a:xfrm>
        </p:grpSpPr>
        <p:pic>
          <p:nvPicPr>
            <p:cNvPr id="15371" name="Дуга 17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27" y="2538"/>
              <a:ext cx="43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2" name="Text Box 9"/>
            <p:cNvSpPr txBox="1">
              <a:spLocks noChangeArrowheads="1"/>
            </p:cNvSpPr>
            <p:nvPr/>
          </p:nvSpPr>
          <p:spPr bwMode="auto">
            <a:xfrm rot="2913972">
              <a:off x="2187" y="2568"/>
              <a:ext cx="35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ru-RU">
                <a:latin typeface="Cambria" pitchFamily="18" charset="0"/>
              </a:endParaRPr>
            </a:p>
          </p:txBody>
        </p:sp>
      </p:grpSp>
      <p:sp>
        <p:nvSpPr>
          <p:cNvPr id="19" name="Дуга 18"/>
          <p:cNvSpPr/>
          <p:nvPr/>
        </p:nvSpPr>
        <p:spPr>
          <a:xfrm rot="12987803" flipV="1">
            <a:off x="3305175" y="4222750"/>
            <a:ext cx="501650" cy="711200"/>
          </a:xfrm>
          <a:prstGeom prst="arc">
            <a:avLst>
              <a:gd name="adj1" fmla="val 14749949"/>
              <a:gd name="adj2" fmla="val 18958049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370" name="TextBox 9"/>
          <p:cNvSpPr txBox="1">
            <a:spLocks noChangeArrowheads="1"/>
          </p:cNvSpPr>
          <p:nvPr/>
        </p:nvSpPr>
        <p:spPr bwMode="auto">
          <a:xfrm>
            <a:off x="2500313" y="2214563"/>
            <a:ext cx="2857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000" b="1" i="1">
                <a:latin typeface="Times New Roman" pitchFamily="18" charset="0"/>
                <a:cs typeface="Times New Roman" pitchFamily="18" charset="0"/>
              </a:rPr>
              <a:t>п</a:t>
            </a:r>
            <a:endParaRPr lang="ru-RU" sz="30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382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mtClean="0">
                <a:latin typeface="Times New Roman" pitchFamily="18" charset="0"/>
                <a:cs typeface="Times New Roman" pitchFamily="18" charset="0"/>
              </a:rPr>
            </a:br>
            <a:r>
              <a:rPr lang="uk-UA" smtClean="0">
                <a:latin typeface="Times New Roman" pitchFamily="18" charset="0"/>
                <a:cs typeface="Times New Roman" pitchFamily="18" charset="0"/>
              </a:rPr>
              <a:t>Чи паралельні прямі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i="1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якщо </a:t>
            </a:r>
            <a:br>
              <a:rPr lang="uk-UA" smtClean="0">
                <a:latin typeface="Times New Roman" pitchFamily="18" charset="0"/>
                <a:cs typeface="Times New Roman" pitchFamily="18" charset="0"/>
              </a:rPr>
            </a:br>
            <a:endParaRPr lang="ru-RU" smtClean="0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859338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endParaRPr lang="uk-UA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Georgia" pitchFamily="18" charset="0"/>
              <a:buNone/>
            </a:pPr>
            <a:r>
              <a:rPr lang="uk-UA" sz="30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                  d          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uk-UA" sz="3000" b="1" smtClean="0">
                <a:sym typeface="Symbol" pitchFamily="18" charset="2"/>
              </a:rPr>
              <a:t>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uk-UA" sz="3000" b="1" smtClean="0">
                <a:sym typeface="Symbol" pitchFamily="18" charset="2"/>
              </a:rPr>
              <a:t>=  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3;</a:t>
            </a:r>
            <a:endParaRPr lang="uk-UA" sz="30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uk-UA" sz="3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</a:rPr>
              <a:t>                                      2) </a:t>
            </a:r>
            <a:r>
              <a:rPr lang="uk-UA" sz="3000" b="1" smtClean="0">
                <a:sym typeface="Symbol" pitchFamily="18" charset="2"/>
              </a:rPr>
              <a:t>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uk-UA" sz="3000" b="1" smtClean="0">
                <a:sym typeface="Symbol" pitchFamily="18" charset="2"/>
              </a:rPr>
              <a:t> = 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4;</a:t>
            </a:r>
            <a:endParaRPr lang="uk-UA" sz="30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         5             </a:t>
            </a:r>
            <a:r>
              <a:rPr lang="ru-RU" sz="3000" b="1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    1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uk-UA" sz="3000" b="1" smtClean="0">
                <a:sym typeface="Symbol" pitchFamily="18" charset="2"/>
              </a:rPr>
              <a:t>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uk-UA" sz="3000" b="1" smtClean="0">
                <a:sym typeface="Symbol" pitchFamily="18" charset="2"/>
              </a:rPr>
              <a:t> + 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uk-UA" sz="3000" b="1" smtClean="0">
                <a:sym typeface="Symbol" pitchFamily="18" charset="2"/>
              </a:rPr>
              <a:t>= 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180;</a:t>
            </a:r>
            <a:endParaRPr lang="uk-UA" sz="30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uk-UA" sz="3000" b="1" smtClean="0">
                <a:sym typeface="Symbol" pitchFamily="18" charset="2"/>
              </a:rPr>
              <a:t>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 </a:t>
            </a:r>
            <a:r>
              <a:rPr lang="uk-UA" sz="3000" b="1" smtClean="0">
                <a:sym typeface="Symbol" pitchFamily="18" charset="2"/>
              </a:rPr>
              <a:t>= 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6</a:t>
            </a:r>
            <a:r>
              <a:rPr lang="uk-UA" sz="3000" b="1" smtClean="0">
                <a:sym typeface="Symbol" pitchFamily="18" charset="2"/>
              </a:rPr>
              <a:t>= 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90;</a:t>
            </a:r>
            <a:endParaRPr lang="uk-UA" sz="30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uk-UA" sz="3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n      6           3   2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</a:rPr>
              <a:t>             5) </a:t>
            </a:r>
            <a:r>
              <a:rPr lang="uk-UA" sz="3000" b="1" smtClean="0">
                <a:sym typeface="Symbol" pitchFamily="18" charset="2"/>
              </a:rPr>
              <a:t>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uk-UA" sz="3000" b="1" smtClean="0">
                <a:sym typeface="Symbol" pitchFamily="18" charset="2"/>
              </a:rPr>
              <a:t>=  </a:t>
            </a:r>
            <a:r>
              <a:rPr lang="uk-UA" sz="3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 ?</a:t>
            </a:r>
            <a:endParaRPr lang="en-US" sz="3000" b="1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3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4</a:t>
            </a:r>
          </a:p>
          <a:p>
            <a:pPr eaLnBrk="1" hangingPunct="1">
              <a:buFont typeface="Wingdings 2" pitchFamily="18" charset="2"/>
              <a:buNone/>
            </a:pPr>
            <a:endParaRPr lang="ru-RU" sz="300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14375" y="3214688"/>
            <a:ext cx="3357563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785813" y="4643438"/>
            <a:ext cx="3214687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-250031" y="3750469"/>
            <a:ext cx="335756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1821656" y="2964657"/>
            <a:ext cx="3214687" cy="14287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250825" y="549275"/>
            <a:ext cx="4752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800" b="1">
                <a:solidFill>
                  <a:schemeClr val="tx2"/>
                </a:solidFill>
              </a:rPr>
              <a:t>Суміжні кути</a:t>
            </a:r>
            <a:endParaRPr lang="ru-RU" sz="2800" b="1">
              <a:solidFill>
                <a:schemeClr val="tx2"/>
              </a:solidFill>
            </a:endParaRPr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268413"/>
            <a:ext cx="35274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5219700" y="908050"/>
            <a:ext cx="3671888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/>
              <a:t>1. </a:t>
            </a:r>
            <a:r>
              <a:rPr lang="uk-UA" sz="1600"/>
              <a:t>Знайти суміжні кути, якщо:</a:t>
            </a:r>
          </a:p>
          <a:p>
            <a:pPr>
              <a:spcBef>
                <a:spcPct val="50000"/>
              </a:spcBef>
            </a:pPr>
            <a:r>
              <a:rPr lang="uk-UA" sz="1600"/>
              <a:t>А) </a:t>
            </a:r>
            <a:r>
              <a:rPr lang="uk-UA" sz="1600">
                <a:latin typeface="Times New Roman" pitchFamily="18" charset="0"/>
                <a:cs typeface="Times New Roman" pitchFamily="18" charset="0"/>
              </a:rPr>
              <a:t>∟1=38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uk-UA" sz="16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∟</a:t>
            </a:r>
            <a:r>
              <a:rPr lang="uk-UA" sz="1600">
                <a:latin typeface="Times New Roman" pitchFamily="18" charset="0"/>
                <a:cs typeface="Times New Roman" pitchFamily="18" charset="0"/>
              </a:rPr>
              <a:t>2-?</a:t>
            </a:r>
          </a:p>
          <a:p>
            <a:pPr>
              <a:spcBef>
                <a:spcPct val="50000"/>
              </a:spcBef>
            </a:pPr>
            <a:r>
              <a:rPr lang="uk-UA" sz="1600">
                <a:latin typeface="Times New Roman" pitchFamily="18" charset="0"/>
                <a:cs typeface="Times New Roman" pitchFamily="18" charset="0"/>
              </a:rPr>
              <a:t>Б) ∟2 на 20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uk-UA" sz="1600">
                <a:latin typeface="Times New Roman" pitchFamily="18" charset="0"/>
                <a:cs typeface="Times New Roman" pitchFamily="18" charset="0"/>
              </a:rPr>
              <a:t> більший за ∟1</a:t>
            </a:r>
          </a:p>
          <a:p>
            <a:pPr>
              <a:spcBef>
                <a:spcPct val="50000"/>
              </a:spcBef>
            </a:pPr>
            <a:r>
              <a:rPr lang="uk-UA" sz="160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uk-UA" sz="1600"/>
              <a:t>∟1 на 32</a:t>
            </a:r>
            <a:r>
              <a:rPr lang="en-US" sz="1600"/>
              <a:t>º</a:t>
            </a:r>
            <a:r>
              <a:rPr lang="uk-UA" sz="1600"/>
              <a:t> менший  за ∟2</a:t>
            </a:r>
          </a:p>
          <a:p>
            <a:pPr>
              <a:spcBef>
                <a:spcPct val="50000"/>
              </a:spcBef>
            </a:pPr>
            <a:r>
              <a:rPr lang="uk-UA" sz="1600"/>
              <a:t>Г) ∟2 у 3 рази більший за ∟1</a:t>
            </a:r>
          </a:p>
          <a:p>
            <a:pPr>
              <a:spcBef>
                <a:spcPct val="50000"/>
              </a:spcBef>
            </a:pPr>
            <a:r>
              <a:rPr lang="uk-UA" sz="1600"/>
              <a:t>Д) ∟2 : ∟1= 5:4</a:t>
            </a:r>
          </a:p>
        </p:txBody>
      </p:sp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395288" y="4221163"/>
            <a:ext cx="8208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39750" y="3573463"/>
            <a:ext cx="7632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/>
              <a:t>2</a:t>
            </a:r>
            <a:r>
              <a:rPr lang="uk-UA" sz="2000"/>
              <a:t>. Знайти градусні міри кутів Х, зображених на малюнках.</a:t>
            </a:r>
            <a:endParaRPr lang="ru-RU" sz="2000"/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4149725"/>
            <a:ext cx="7288213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79388" y="3141663"/>
            <a:ext cx="66960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800" b="1">
                <a:solidFill>
                  <a:schemeClr val="tx2"/>
                </a:solidFill>
              </a:rPr>
              <a:t>Властивості паралельних прямих</a:t>
            </a:r>
            <a:endParaRPr lang="ru-RU" sz="28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48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48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48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48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48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  <p:bldP spid="9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</TotalTime>
  <Words>427</Words>
  <Application>Microsoft Office PowerPoint</Application>
  <PresentationFormat>Экран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Розв'язування задач за темою «Взаємне розміщення прямих на площині»                                                   </vt:lpstr>
      <vt:lpstr>Мета  уроку</vt:lpstr>
      <vt:lpstr>Якими є прямі, зображені на малюнку?</vt:lpstr>
      <vt:lpstr>Продовжити речення: при перетині двох  прямих січною утворилися кути</vt:lpstr>
      <vt:lpstr>Ознаки паралельності прямих</vt:lpstr>
      <vt:lpstr>Тест-контроль теоретичних знань</vt:lpstr>
      <vt:lpstr>Чи паралельні прямі а і с ? </vt:lpstr>
      <vt:lpstr> Чи паралельні прямі n i m, якщо  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Розв'язування задач за темою «Взаємне розміщення прямих на площині»                                                   </dc:title>
  <dc:creator>kni-70@mail.ru</dc:creator>
  <cp:lastModifiedBy>Grey Wolf</cp:lastModifiedBy>
  <cp:revision>1</cp:revision>
  <dcterms:created xsi:type="dcterms:W3CDTF">2012-12-28T17:57:43Z</dcterms:created>
  <dcterms:modified xsi:type="dcterms:W3CDTF">2012-12-28T18:03:31Z</dcterms:modified>
</cp:coreProperties>
</file>